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6" r:id="rId5"/>
    <p:sldId id="260" r:id="rId6"/>
    <p:sldId id="267" r:id="rId7"/>
    <p:sldId id="268" r:id="rId8"/>
    <p:sldId id="263" r:id="rId9"/>
    <p:sldId id="269" r:id="rId10"/>
    <p:sldId id="270" r:id="rId11"/>
    <p:sldId id="265" r:id="rId12"/>
  </p:sldIdLst>
  <p:sldSz cx="18288000" cy="10287000"/>
  <p:notesSz cx="6858000" cy="9144000"/>
  <p:embeddedFontLst>
    <p:embeddedFont>
      <p:font typeface="Do Hyeon" panose="020B0600000101010101" charset="-127"/>
      <p:regular r:id="rId14"/>
    </p:embeddedFont>
    <p:embeddedFont>
      <p:font typeface="HY목각파임B" panose="02030600000101010101" pitchFamily="18" charset="-127"/>
      <p:regular r:id="rId15"/>
    </p:embeddedFont>
    <p:embeddedFont>
      <p:font typeface="Source Han Sans KR" panose="020B0600000101010101" charset="-127"/>
      <p:regular r:id="rId16"/>
    </p:embeddedFont>
    <p:embeddedFont>
      <p:font typeface="Source Han Sans KR Bold" panose="020B0600000101010101" charset="-127"/>
      <p:regular r:id="rId17"/>
    </p:embeddedFont>
    <p:embeddedFont>
      <p:font typeface="Source Han Sans KR Medium" panose="020B0600000101010101" charset="-127"/>
      <p:regular r:id="rId18"/>
    </p:embeddedFont>
    <p:embeddedFont>
      <p:font typeface="Arial Black" panose="020B0A04020102020204" pitchFamily="34" charset="0"/>
      <p:bold r:id="rId19"/>
    </p:embeddedFont>
    <p:embeddedFont>
      <p:font typeface="Bruno" panose="020B0600000101010101" charset="-79"/>
      <p:regular r:id="rId20"/>
    </p:embeddedFont>
    <p:embeddedFont>
      <p:font typeface="Cascadia Code" panose="020B0609020000020004" pitchFamily="49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Gadugi" panose="020B0502040204020203" pitchFamily="34" charset="0"/>
      <p:regular r:id="rId29"/>
      <p:bold r:id="rId30"/>
    </p:embeddedFont>
    <p:embeddedFont>
      <p:font typeface="HY견고딕" panose="02030600000101010101" pitchFamily="18" charset="-127"/>
      <p:regular r:id="rId31"/>
    </p:embeddedFont>
    <p:embeddedFont>
      <p:font typeface="HY엽서M" panose="0203060000010101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ED935-2945-441F-8C30-E8C10614B3AA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C3F-9A8A-4E35-87A5-769738C72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2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1913" y="1394508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753600" y="31622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571995" y="1434089"/>
            <a:ext cx="2751543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600" b="1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개요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프로젝트 목적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벤치마킹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84519" y="1608186"/>
            <a:ext cx="5685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2889AC1-261D-FE64-ACB8-5A98B7072B67}"/>
              </a:ext>
            </a:extLst>
          </p:cNvPr>
          <p:cNvSpPr txBox="1"/>
          <p:nvPr/>
        </p:nvSpPr>
        <p:spPr>
          <a:xfrm>
            <a:off x="1402181" y="4092709"/>
            <a:ext cx="7671726" cy="129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MovieInfoAPP</a:t>
            </a:r>
            <a:endParaRPr lang="en-US" sz="7696" b="1" dirty="0">
              <a:solidFill>
                <a:srgbClr val="000000"/>
              </a:solidFill>
              <a:latin typeface="Arial Black" panose="020B0A04020102020204" pitchFamily="34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AD927AC9-88AB-D2E1-1868-150DE26F19E7}"/>
              </a:ext>
            </a:extLst>
          </p:cNvPr>
          <p:cNvSpPr/>
          <p:nvPr/>
        </p:nvSpPr>
        <p:spPr>
          <a:xfrm flipH="1" flipV="1">
            <a:off x="9753600" y="23444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B72F1023-5EB3-FE22-762D-7141694A2640}"/>
              </a:ext>
            </a:extLst>
          </p:cNvPr>
          <p:cNvGrpSpPr/>
          <p:nvPr/>
        </p:nvGrpSpPr>
        <p:grpSpPr>
          <a:xfrm>
            <a:off x="9296400" y="3528109"/>
            <a:ext cx="949971" cy="949971"/>
            <a:chOff x="0" y="0"/>
            <a:chExt cx="812800" cy="8128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8598C92A-77FF-A70E-5819-E455BD0D4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621F7070-9172-95DD-6EC8-F001C6B4FA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AutoShape 8">
            <a:extLst>
              <a:ext uri="{FF2B5EF4-FFF2-40B4-BE49-F238E27FC236}">
                <a16:creationId xmlns:a16="http://schemas.microsoft.com/office/drawing/2014/main" id="{2E246536-5D8C-7DAD-53C4-C80459F747AE}"/>
              </a:ext>
            </a:extLst>
          </p:cNvPr>
          <p:cNvSpPr/>
          <p:nvPr/>
        </p:nvSpPr>
        <p:spPr>
          <a:xfrm>
            <a:off x="9768087" y="5295900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DF23729A-5A34-8417-95F9-D6BB07B7E72D}"/>
              </a:ext>
            </a:extLst>
          </p:cNvPr>
          <p:cNvSpPr txBox="1"/>
          <p:nvPr/>
        </p:nvSpPr>
        <p:spPr>
          <a:xfrm>
            <a:off x="10586482" y="3567690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핵심 기능 요약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 E-R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다이어그램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94C7FC3A-49E2-9F6C-9AD8-DF1E807577C8}"/>
              </a:ext>
            </a:extLst>
          </p:cNvPr>
          <p:cNvSpPr txBox="1"/>
          <p:nvPr/>
        </p:nvSpPr>
        <p:spPr>
          <a:xfrm>
            <a:off x="9417037" y="3759437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55" name="AutoShape 8">
            <a:extLst>
              <a:ext uri="{FF2B5EF4-FFF2-40B4-BE49-F238E27FC236}">
                <a16:creationId xmlns:a16="http://schemas.microsoft.com/office/drawing/2014/main" id="{442DD0E4-6436-3874-93A1-D3D234CA37E2}"/>
              </a:ext>
            </a:extLst>
          </p:cNvPr>
          <p:cNvSpPr/>
          <p:nvPr/>
        </p:nvSpPr>
        <p:spPr>
          <a:xfrm flipH="1" flipV="1">
            <a:off x="9768087" y="4478079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F4CCA9A0-FD66-058A-C82E-DD36CD2DD607}"/>
              </a:ext>
            </a:extLst>
          </p:cNvPr>
          <p:cNvGrpSpPr/>
          <p:nvPr/>
        </p:nvGrpSpPr>
        <p:grpSpPr>
          <a:xfrm>
            <a:off x="9296400" y="5661708"/>
            <a:ext cx="949971" cy="949971"/>
            <a:chOff x="0" y="0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D735EBB9-D273-BFAA-A2C5-D69DFC82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22F3921C-D8DD-C964-EB87-D4AACC50D2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AutoShape 8">
            <a:extLst>
              <a:ext uri="{FF2B5EF4-FFF2-40B4-BE49-F238E27FC236}">
                <a16:creationId xmlns:a16="http://schemas.microsoft.com/office/drawing/2014/main" id="{36652FA0-EE6F-C772-826C-FE884792AB78}"/>
              </a:ext>
            </a:extLst>
          </p:cNvPr>
          <p:cNvSpPr/>
          <p:nvPr/>
        </p:nvSpPr>
        <p:spPr>
          <a:xfrm>
            <a:off x="9768087" y="74294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3CB87239-6AB1-5494-FE01-638BC6BAA1CF}"/>
              </a:ext>
            </a:extLst>
          </p:cNvPr>
          <p:cNvSpPr txBox="1"/>
          <p:nvPr/>
        </p:nvSpPr>
        <p:spPr>
          <a:xfrm>
            <a:off x="10586482" y="5701289"/>
            <a:ext cx="328191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본론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개발환경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아키텍쳐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사용된 기술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CA8BABCB-6D92-BDD0-AD89-A3D5057DD6E6}"/>
              </a:ext>
            </a:extLst>
          </p:cNvPr>
          <p:cNvSpPr txBox="1"/>
          <p:nvPr/>
        </p:nvSpPr>
        <p:spPr>
          <a:xfrm>
            <a:off x="9417037" y="58930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D86CAB0F-7813-8034-DD33-7E4C55676401}"/>
              </a:ext>
            </a:extLst>
          </p:cNvPr>
          <p:cNvSpPr/>
          <p:nvPr/>
        </p:nvSpPr>
        <p:spPr>
          <a:xfrm flipH="1" flipV="1">
            <a:off x="9768087" y="66116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2">
            <a:extLst>
              <a:ext uri="{FF2B5EF4-FFF2-40B4-BE49-F238E27FC236}">
                <a16:creationId xmlns:a16="http://schemas.microsoft.com/office/drawing/2014/main" id="{BD0CE26F-CD7A-BEAC-609A-26B9756CD4EF}"/>
              </a:ext>
            </a:extLst>
          </p:cNvPr>
          <p:cNvGrpSpPr/>
          <p:nvPr/>
        </p:nvGrpSpPr>
        <p:grpSpPr>
          <a:xfrm>
            <a:off x="9296400" y="7642908"/>
            <a:ext cx="949971" cy="949971"/>
            <a:chOff x="0" y="0"/>
            <a:chExt cx="812800" cy="812800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84BF30BF-4B54-EA34-FED6-FAD432084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3" name="TextBox 4">
              <a:extLst>
                <a:ext uri="{FF2B5EF4-FFF2-40B4-BE49-F238E27FC236}">
                  <a16:creationId xmlns:a16="http://schemas.microsoft.com/office/drawing/2014/main" id="{2EF043B5-EA67-12C8-820E-3D15AD6884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4" name="AutoShape 8">
            <a:extLst>
              <a:ext uri="{FF2B5EF4-FFF2-40B4-BE49-F238E27FC236}">
                <a16:creationId xmlns:a16="http://schemas.microsoft.com/office/drawing/2014/main" id="{2E396914-066D-DE51-DA26-65BA529E0DE4}"/>
              </a:ext>
            </a:extLst>
          </p:cNvPr>
          <p:cNvSpPr/>
          <p:nvPr/>
        </p:nvSpPr>
        <p:spPr>
          <a:xfrm>
            <a:off x="9768087" y="94106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73C1EC19-64F1-725C-8EDA-60B119CA4B3A}"/>
              </a:ext>
            </a:extLst>
          </p:cNvPr>
          <p:cNvSpPr txBox="1"/>
          <p:nvPr/>
        </p:nvSpPr>
        <p:spPr>
          <a:xfrm>
            <a:off x="10586482" y="76824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결론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향후 계획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참고자료 및 출처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4D5E78B8-AA05-590E-F82F-0141843A8372}"/>
              </a:ext>
            </a:extLst>
          </p:cNvPr>
          <p:cNvSpPr txBox="1"/>
          <p:nvPr/>
        </p:nvSpPr>
        <p:spPr>
          <a:xfrm>
            <a:off x="9417037" y="78742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9819F635-10A7-1722-60B5-CBB25F9DF540}"/>
              </a:ext>
            </a:extLst>
          </p:cNvPr>
          <p:cNvSpPr/>
          <p:nvPr/>
        </p:nvSpPr>
        <p:spPr>
          <a:xfrm flipH="1" flipV="1">
            <a:off x="9768087" y="85928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7">
            <a:extLst>
              <a:ext uri="{FF2B5EF4-FFF2-40B4-BE49-F238E27FC236}">
                <a16:creationId xmlns:a16="http://schemas.microsoft.com/office/drawing/2014/main" id="{6C736059-1637-18E8-98F7-952AFC6E4D14}"/>
              </a:ext>
            </a:extLst>
          </p:cNvPr>
          <p:cNvSpPr txBox="1"/>
          <p:nvPr/>
        </p:nvSpPr>
        <p:spPr>
          <a:xfrm>
            <a:off x="1402181" y="5660047"/>
            <a:ext cx="9254160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프로젝트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주소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junhyuk000.monster</a:t>
            </a: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A34E754-3FD9-0A0A-E084-A372D39A7745}"/>
              </a:ext>
            </a:extLst>
          </p:cNvPr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F1A7F326-F74E-0500-99E3-E2BEF5338F68}"/>
                </a:ext>
              </a:extLst>
            </p:cNvPr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26E8410-DC27-717C-3C1B-4FF51C6F4778}"/>
                </a:ext>
              </a:extLst>
            </p:cNvPr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6E8E3223-21F7-3D1B-53D5-7F1AFA39440B}"/>
              </a:ext>
            </a:extLst>
          </p:cNvPr>
          <p:cNvSpPr txBox="1"/>
          <p:nvPr/>
        </p:nvSpPr>
        <p:spPr>
          <a:xfrm>
            <a:off x="15849600" y="990600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4D339A88-568F-193C-1F41-C735EBBD3D28}"/>
              </a:ext>
            </a:extLst>
          </p:cNvPr>
          <p:cNvSpPr txBox="1"/>
          <p:nvPr/>
        </p:nvSpPr>
        <p:spPr>
          <a:xfrm>
            <a:off x="2209800" y="6995990"/>
            <a:ext cx="9840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7" name="그림 6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0CCD7D53-B2FC-5BF4-C62C-95CC03E7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3376958"/>
            <a:ext cx="529341" cy="5293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참고자료 및 출처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C02078C-7731-122E-6B07-D42E24BBBC4E}"/>
              </a:ext>
            </a:extLst>
          </p:cNvPr>
          <p:cNvSpPr txBox="1"/>
          <p:nvPr/>
        </p:nvSpPr>
        <p:spPr>
          <a:xfrm>
            <a:off x="4892842" y="3924300"/>
            <a:ext cx="7984958" cy="1462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참고자료 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: Naver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영화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, extreme MOVIE</a:t>
            </a: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API</a:t>
            </a:r>
            <a:r>
              <a:rPr lang="ko-KR" alt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 출처 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: Kakao,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Youtube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kobis</a:t>
            </a:r>
            <a:endParaRPr lang="ko-KR" altLang="en-US" sz="2600" dirty="0"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</a:endParaRP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2443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5192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62000" y="2294834"/>
            <a:ext cx="1408563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코로나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19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팬데믹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및 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OTT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서비스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의 급격한 성장으로 인해 영화관 관람객 수가 크게 </a:t>
            </a:r>
            <a:r>
              <a:rPr lang="ko-KR" altLang="en-US" sz="32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감소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하였습니다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이에 따라 영화 산업은 새로운 도전에 직면하게 되었고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많은 영화가 관객들에게 제대로 다가가지 못하고 있는 상황입니다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 홈페이지는 이러한 상황을 극복하기 위해 관객들이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영화 정보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리뷰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서비스를 통해 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현재 상영중인 영화의 흥미를 좀 더 느낄 수 있도록  만들어졌습니다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62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Mono" panose="020B0609020000020004" pitchFamily="49" charset="0"/>
                <a:sym typeface="Bruno Bold"/>
              </a:rPr>
              <a:t>프로젝트 목적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scadia Mono" panose="020B0609020000020004" pitchFamily="49" charset="0"/>
              <a:sym typeface="Bruno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77C0CD-3B0C-873B-6558-52AC61CE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24287"/>
            <a:ext cx="8168726" cy="39338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70FA2E-1D61-6219-3EFA-E3DDD051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1" y="4532413"/>
            <a:ext cx="7991475" cy="3963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6F0AE-CA8F-79B6-7DE3-B9731586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1255"/>
            <a:ext cx="7239000" cy="661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E14132-1EE3-3EAD-A1C9-CC936D98FBE0}"/>
              </a:ext>
            </a:extLst>
          </p:cNvPr>
          <p:cNvSpPr txBox="1"/>
          <p:nvPr/>
        </p:nvSpPr>
        <p:spPr>
          <a:xfrm>
            <a:off x="9144000" y="2335743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E</a:t>
            </a:r>
            <a:r>
              <a:rPr lang="ko-KR" altLang="en-US" sz="2400" dirty="0" err="1">
                <a:solidFill>
                  <a:srgbClr val="92D050"/>
                </a:solidFill>
              </a:rPr>
              <a:t>xt</a:t>
            </a:r>
            <a:r>
              <a:rPr lang="en-US" altLang="ko-KR" sz="2400" dirty="0" err="1">
                <a:solidFill>
                  <a:srgbClr val="92D050"/>
                </a:solidFill>
              </a:rPr>
              <a:t>reme</a:t>
            </a:r>
            <a:r>
              <a:rPr lang="en-US" altLang="ko-KR" sz="2400" dirty="0">
                <a:solidFill>
                  <a:srgbClr val="92D050"/>
                </a:solidFill>
              </a:rPr>
              <a:t> MOVIE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6BA20-A142-7B5F-9C90-FE4E3247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5100"/>
            <a:ext cx="6324600" cy="6659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C34C0-F9AE-1CD3-919C-9F3831EAAC36}"/>
              </a:ext>
            </a:extLst>
          </p:cNvPr>
          <p:cNvSpPr txBox="1"/>
          <p:nvPr/>
        </p:nvSpPr>
        <p:spPr>
          <a:xfrm>
            <a:off x="1399674" y="2289591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</a:rPr>
              <a:t>네이버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5AC86-3C03-1625-97D0-9B292887860E}"/>
              </a:ext>
            </a:extLst>
          </p:cNvPr>
          <p:cNvSpPr txBox="1"/>
          <p:nvPr/>
        </p:nvSpPr>
        <p:spPr>
          <a:xfrm>
            <a:off x="838716" y="2476500"/>
            <a:ext cx="16610567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Extreme Movie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네이버 영화와 같은 기존 영화 정보 사이트는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각각 게시글 중심 혹은 평점 중심의 정보를 제공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합니다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b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그러나 이러한 사이트들은 다음과 같은 한계를 가지고 있습니다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현재 상영 중인 영화의 데이터가 시각적으로 표현되지 않음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텍스트 기반의 평점 및 리뷰 제공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그래프 및 데이터 분석 부재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커뮤니티 게시판 형태로 정보가 분산되어 있어 한눈에 보기 어려움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솔직한 관객 리뷰 확인이 어려움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광고성 리뷰 및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별점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조작 가능성이 높아 신뢰도가 낮음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특정 사용자 중심의 의견이 많아 객관적 평가 부족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부가 기능 부족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예고편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&amp;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등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기존 사이트에서는 예고편 제공이 제한적이며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기능이 없음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✅ 따라서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본 프로젝트는 이러한 단점을 보완하여 다음과 같은 기능을 제공하는 것을 목표로 합니다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직관적인 시각적 데이터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공공데이터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영화별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매출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관객수 등을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그래프화하여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쉽게 비교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솔직한 리뷰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 중에서 신뢰도가 높은 콘텐츠를 노출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예고편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간편하게 영화 예고편 시청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가까운 영화관 검색 기능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Kakao Map API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연동을 통해 사용자 위치 기반으로 가까운 영화관 탐색</a:t>
            </a: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 흥행 예측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흥행할거 같은 영화를 자신이 모은 팝콘으로 추첨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추첨 당첨자는 상품을 받음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02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828800" y="2699593"/>
            <a:ext cx="14630400" cy="4427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admin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전용 리뷰 신고 페이지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해당 유저 탈퇴 및 게시글 삭제 기능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)</a:t>
            </a:r>
            <a:endParaRPr lang="en-US" sz="2000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실시간 박스오피스 정보 제공</a:t>
            </a:r>
          </a:p>
          <a:p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리뷰 작성 및 추천 기능</a:t>
            </a:r>
          </a:p>
          <a:p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위치 기반 영화관 검색</a:t>
            </a:r>
          </a:p>
          <a:p>
            <a:pPr algn="l">
              <a:lnSpc>
                <a:spcPts val="3655"/>
              </a:lnSpc>
            </a:pPr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유튜브 예고편 보기</a:t>
            </a:r>
            <a:endParaRPr lang="en-US" altLang="ko-KR" sz="20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l">
              <a:lnSpc>
                <a:spcPts val="3655"/>
              </a:lnSpc>
            </a:pPr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공공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데이터를 활용한 데이터 관리 및 시각화</a:t>
            </a:r>
            <a:endParaRPr lang="en-US" altLang="ko-KR" sz="20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l">
              <a:lnSpc>
                <a:spcPts val="3655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리뷰 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추천수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댓글수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조회수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별  순위</a:t>
            </a:r>
            <a:endParaRPr lang="en-US" altLang="ko-KR" sz="2000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>
              <a:lnSpc>
                <a:spcPts val="3655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신고 리뷰 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admin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계정으로 수정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삭제 및 작성자 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ID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탈퇴 기능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신뢰도 높은 리뷰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)</a:t>
            </a:r>
          </a:p>
          <a:p>
            <a:pPr>
              <a:lnSpc>
                <a:spcPts val="3655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리뷰작성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댓글작성 혹은 순위에 들면 팝콘이라는 코인이 주어지는데 </a:t>
            </a:r>
            <a:r>
              <a:rPr lang="ko-KR" altLang="en-US" sz="2000" dirty="0" err="1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해당코인을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 통해 영화 흥행 예측 시스템에 추첨기능</a:t>
            </a:r>
            <a:endParaRPr lang="en-US" altLang="ko-KR" sz="2000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l">
              <a:lnSpc>
                <a:spcPts val="3655"/>
              </a:lnSpc>
            </a:pPr>
            <a:endParaRPr lang="en-US" sz="2000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핵심 기능 요약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4B9DC61-3F2F-9826-D458-AF5BB50A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81100"/>
            <a:ext cx="13413581" cy="877674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E-R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다이어그램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15A7E619-7B02-5535-F2A3-C9DEDA43B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496" y="1040624"/>
            <a:ext cx="685800" cy="68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0EA8C-FE45-D8C4-5B61-A0EDDC608F7B}"/>
              </a:ext>
            </a:extLst>
          </p:cNvPr>
          <p:cNvSpPr txBox="1"/>
          <p:nvPr/>
        </p:nvSpPr>
        <p:spPr>
          <a:xfrm>
            <a:off x="4142065" y="1943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댓글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F1C2E-431D-99BC-7DCD-AC4AAF4FD97E}"/>
              </a:ext>
            </a:extLst>
          </p:cNvPr>
          <p:cNvSpPr txBox="1"/>
          <p:nvPr/>
        </p:nvSpPr>
        <p:spPr>
          <a:xfrm>
            <a:off x="8305800" y="19653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리뷰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3F619-AD8A-8F6D-C80E-2F98F9F5A08E}"/>
              </a:ext>
            </a:extLst>
          </p:cNvPr>
          <p:cNvSpPr txBox="1"/>
          <p:nvPr/>
        </p:nvSpPr>
        <p:spPr>
          <a:xfrm>
            <a:off x="12469535" y="17020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신고글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8C51E-4CC6-7092-5EA8-87F582D62569}"/>
              </a:ext>
            </a:extLst>
          </p:cNvPr>
          <p:cNvSpPr txBox="1"/>
          <p:nvPr/>
        </p:nvSpPr>
        <p:spPr>
          <a:xfrm>
            <a:off x="3703483" y="55562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유저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B7F72-3CBE-16B8-96A9-806579C69DA2}"/>
              </a:ext>
            </a:extLst>
          </p:cNvPr>
          <p:cNvSpPr txBox="1"/>
          <p:nvPr/>
        </p:nvSpPr>
        <p:spPr>
          <a:xfrm>
            <a:off x="8153400" y="76680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추첨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27C84-9EA2-668E-7755-024228646D66}"/>
              </a:ext>
            </a:extLst>
          </p:cNvPr>
          <p:cNvSpPr txBox="1"/>
          <p:nvPr/>
        </p:nvSpPr>
        <p:spPr>
          <a:xfrm>
            <a:off x="12469535" y="4686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영화</a:t>
            </a:r>
          </a:p>
        </p:txBody>
      </p:sp>
    </p:spTree>
    <p:extLst>
      <p:ext uri="{BB962C8B-B14F-4D97-AF65-F5344CB8AC3E}">
        <p14:creationId xmlns:p14="http://schemas.microsoft.com/office/powerpoint/2010/main" val="37490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3078416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백엔드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Python, Flask,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Gunicorn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Gevent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4482801"/>
            <a:ext cx="11776516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CC0D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프론트엔드</a:t>
            </a:r>
            <a:r>
              <a:rPr lang="en-US" sz="3999" b="1" dirty="0">
                <a:solidFill>
                  <a:srgbClr val="0CC0D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HTML, CSS,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3584" y="3601297"/>
            <a:ext cx="15324720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92D050"/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라이브러리</a:t>
            </a:r>
            <a:r>
              <a:rPr lang="en-US" sz="3999" b="1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pandas, requests, </a:t>
            </a:r>
            <a:r>
              <a:rPr lang="en-US" sz="3999" b="1" dirty="0" err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BeautifulSoup</a:t>
            </a:r>
            <a:endParaRPr lang="en-US" sz="3999" b="1" dirty="0">
              <a:solidFill>
                <a:srgbClr val="92D05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42635" y="5391421"/>
            <a:ext cx="15500425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데이터베이스</a:t>
            </a:r>
            <a:r>
              <a:rPr lang="en-US" sz="3999" b="1" dirty="0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: </a:t>
            </a:r>
            <a:r>
              <a:rPr lang="en-US" sz="3999" b="1" dirty="0" err="1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Mysql</a:t>
            </a:r>
            <a:endParaRPr lang="en-US" sz="3999" b="1" dirty="0">
              <a:solidFill>
                <a:srgbClr val="00B0F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09EDB7D-2871-AC1B-2037-4F09A90990E0}"/>
              </a:ext>
            </a:extLst>
          </p:cNvPr>
          <p:cNvSpPr/>
          <p:nvPr/>
        </p:nvSpPr>
        <p:spPr>
          <a:xfrm>
            <a:off x="2121568" y="6484749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B28CE9F-AFFD-0081-C593-A308AB8EEFE1}"/>
              </a:ext>
            </a:extLst>
          </p:cNvPr>
          <p:cNvSpPr txBox="1"/>
          <p:nvPr/>
        </p:nvSpPr>
        <p:spPr>
          <a:xfrm>
            <a:off x="2942635" y="6295209"/>
            <a:ext cx="15305669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 :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Kakaomap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API,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Youtube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API, </a:t>
            </a: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영화 공공데이터 </a:t>
            </a:r>
            <a:r>
              <a:rPr lang="en-US" altLang="ko-KR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8016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756A4157-7957-43F0-FD49-D4AB6A6D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19162"/>
            <a:ext cx="15487650" cy="844867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개발환경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/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아키텍처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C9A066A-AC9B-33F5-85C8-8B34355ED749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8D4605-1941-C69D-D601-3AD7EA41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4628381"/>
            <a:ext cx="590550" cy="695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52F3478-B60C-41AC-CCCF-AB96DC4C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3" y="3983071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리뷰가 많이 작성 되도록 홍보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3543300"/>
            <a:ext cx="1222116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영화관 위치 확인만 되는 것이 아닌 길 찾기 기능 추가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향후 계획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D531973-706E-E723-7D0B-F41ED296B4C7}"/>
              </a:ext>
            </a:extLst>
          </p:cNvPr>
          <p:cNvSpPr txBox="1"/>
          <p:nvPr/>
        </p:nvSpPr>
        <p:spPr>
          <a:xfrm>
            <a:off x="2907542" y="4516838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신뢰도 높은 콘텐츠를 위해 자주 관리 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DA55C5-3FC1-88B9-62A5-12F6BF861A5E}"/>
              </a:ext>
            </a:extLst>
          </p:cNvPr>
          <p:cNvSpPr/>
          <p:nvPr/>
        </p:nvSpPr>
        <p:spPr>
          <a:xfrm>
            <a:off x="2133600" y="6515100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DA029A-3CBC-1DF9-7BAA-FFF72467402A}"/>
              </a:ext>
            </a:extLst>
          </p:cNvPr>
          <p:cNvSpPr txBox="1"/>
          <p:nvPr/>
        </p:nvSpPr>
        <p:spPr>
          <a:xfrm>
            <a:off x="2907542" y="5363632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휴대폰에서 봤을 때 미비한 부분 보완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1F30212-0B0B-9092-59C2-717B1E985522}"/>
              </a:ext>
            </a:extLst>
          </p:cNvPr>
          <p:cNvSpPr txBox="1"/>
          <p:nvPr/>
        </p:nvSpPr>
        <p:spPr>
          <a:xfrm>
            <a:off x="2923584" y="6339201"/>
            <a:ext cx="797301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추첨 페이지 추가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617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546</Words>
  <Application>Microsoft Office PowerPoint</Application>
  <PresentationFormat>사용자 지정</PresentationFormat>
  <Paragraphs>96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7" baseType="lpstr">
      <vt:lpstr>Calibri</vt:lpstr>
      <vt:lpstr>Gadugi</vt:lpstr>
      <vt:lpstr>Arial</vt:lpstr>
      <vt:lpstr>Cascadia Code</vt:lpstr>
      <vt:lpstr>Arial Black</vt:lpstr>
      <vt:lpstr>Source Han Sans KR</vt:lpstr>
      <vt:lpstr>Source Han Sans KR Bold</vt:lpstr>
      <vt:lpstr>맑은 고딕</vt:lpstr>
      <vt:lpstr>HY견고딕</vt:lpstr>
      <vt:lpstr>Source Han Sans KR Medium</vt:lpstr>
      <vt:lpstr>HY목각파임B</vt:lpstr>
      <vt:lpstr>Consolas</vt:lpstr>
      <vt:lpstr>HY엽서M</vt:lpstr>
      <vt:lpstr>Do Hyeon</vt:lpstr>
      <vt:lpstr>Bruno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32</cp:revision>
  <dcterms:created xsi:type="dcterms:W3CDTF">2006-08-16T00:00:00Z</dcterms:created>
  <dcterms:modified xsi:type="dcterms:W3CDTF">2025-02-06T08:41:06Z</dcterms:modified>
  <dc:identifier>DAGbIRtN0Xk</dc:identifier>
</cp:coreProperties>
</file>